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71" r:id="rId1"/>
  </p:sldMasterIdLst>
  <p:notesMasterIdLst>
    <p:notesMasterId r:id="rId17"/>
  </p:notesMasterIdLst>
  <p:handoutMasterIdLst>
    <p:handoutMasterId r:id="rId18"/>
  </p:handoutMasterIdLst>
  <p:sldIdLst>
    <p:sldId id="326" r:id="rId2"/>
    <p:sldId id="333" r:id="rId3"/>
    <p:sldId id="399" r:id="rId4"/>
    <p:sldId id="358" r:id="rId5"/>
    <p:sldId id="400" r:id="rId6"/>
    <p:sldId id="360" r:id="rId7"/>
    <p:sldId id="395" r:id="rId8"/>
    <p:sldId id="402" r:id="rId9"/>
    <p:sldId id="401" r:id="rId10"/>
    <p:sldId id="403" r:id="rId11"/>
    <p:sldId id="404" r:id="rId12"/>
    <p:sldId id="405" r:id="rId13"/>
    <p:sldId id="406" r:id="rId14"/>
    <p:sldId id="407" r:id="rId15"/>
    <p:sldId id="374" r:id="rId16"/>
  </p:sldIdLst>
  <p:sldSz cx="9144000" cy="6858000" type="screen4x3"/>
  <p:notesSz cx="6834188" cy="99790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anose="03010101010201010101" pitchFamily="66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anose="03010101010201010101" pitchFamily="66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anose="03010101010201010101" pitchFamily="66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anose="03010101010201010101" pitchFamily="66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Monotype Corsiva" panose="03010101010201010101" pitchFamily="66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Monotype Corsiva" panose="03010101010201010101" pitchFamily="66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Monotype Corsiva" panose="03010101010201010101" pitchFamily="66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Monotype Corsiva" panose="03010101010201010101" pitchFamily="66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Monotype Corsiva" panose="03010101010201010101" pitchFamily="66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44">
          <p15:clr>
            <a:srgbClr val="A4A3A4"/>
          </p15:clr>
        </p15:guide>
        <p15:guide id="2" pos="215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FFFF"/>
    <a:srgbClr val="FF0066"/>
    <a:srgbClr val="FF0000"/>
    <a:srgbClr val="CC3300"/>
    <a:srgbClr val="EA2260"/>
    <a:srgbClr val="FF9966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218" autoAdjust="0"/>
    <p:restoredTop sz="83617" autoAdjust="0"/>
  </p:normalViewPr>
  <p:slideViewPr>
    <p:cSldViewPr>
      <p:cViewPr varScale="1">
        <p:scale>
          <a:sx n="88" d="100"/>
          <a:sy n="88" d="100"/>
        </p:scale>
        <p:origin x="1051" y="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2136" y="-90"/>
      </p:cViewPr>
      <p:guideLst>
        <p:guide orient="horz" pos="3144"/>
        <p:guide pos="215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6227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71913" y="0"/>
            <a:ext cx="29606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66C70AC0-6E95-4BCA-B2CF-3388C6E963BA}" type="datetimeFigureOut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78963"/>
            <a:ext cx="2962275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06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71913" y="9478963"/>
            <a:ext cx="2960687" cy="49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CB0115CE-6F70-4160-9AA5-B5306C12C4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83754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6E74D0A-EB90-42B5-AB32-427E62AB0C25}" type="datetimeFigureOut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5513" y="749300"/>
            <a:ext cx="4984750" cy="3740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4213" y="4740275"/>
            <a:ext cx="5467350" cy="44910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B55977FF-0F01-45DA-AD16-D6EAA28B2BC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6142935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11D01-4E74-4C33-A229-AFA67D01D47D}" type="datetime1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18CADF-4EDC-4582-B580-EF2B360A97DF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8458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02BF54-6130-417F-9C72-EC6D76F8E253}" type="datetime1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5AF3CC-3182-4AEB-992A-CEB149B0E0C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72800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17A5AE-E5AB-4D81-AF24-83393F5A1113}" type="datetime1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2C8B9A-85AA-43C1-ADAC-64EA627E2EA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09830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1FE449-68AD-493A-A285-15C2F40F1A40}" type="datetime1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B4CC7-20D8-4C85-8D8D-EC9E6E29615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99568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8A44B4-2F12-46A5-9193-7B213ADF12BC}" type="datetime1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4CDCCC-FB0A-47EA-AF41-0376E4BE6B7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54414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C75C2D-0DB6-4174-904C-C4D122768612}" type="datetime1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0A9CE4-BCA2-400F-BFCA-AE0794E11509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16673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82F1D-E253-42AD-A516-770D5C96FBF9}" type="datetime1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1E10D6-8460-47B4-8FBF-0466133A4F3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831812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598308-ED28-4B84-852C-547CBE266686}" type="datetime1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A3A1E8-3266-4059-90DA-E96AA54F59B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267617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79737-4BA2-4A23-85BE-9C3F13ACDB2E}" type="datetime1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075452-DC4E-4E0E-B028-7176885B6E9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294455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1D1A67-EBF1-4ECB-9F95-C6D4D220D228}" type="datetime1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542C5D-1632-48EA-9F0A-0DA25D5D94C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89399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A2DB1-DD26-4756-B2CE-F97258D01190}" type="datetime1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D055D7-1D78-4286-ACCB-E38FE3FA2A0B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692760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fld id="{15DBBB05-CFC1-46EA-AAEA-4D61B4991575}" type="datetime1">
              <a:rPr lang="ru-RU"/>
              <a:pPr>
                <a:defRPr/>
              </a:pPr>
              <a:t>19.03.2025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cs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20C8CD59-0D47-491F-A99D-D98349F0F517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2" r:id="rId1"/>
    <p:sldLayoutId id="2147484073" r:id="rId2"/>
    <p:sldLayoutId id="2147484074" r:id="rId3"/>
    <p:sldLayoutId id="2147484075" r:id="rId4"/>
    <p:sldLayoutId id="2147484076" r:id="rId5"/>
    <p:sldLayoutId id="2147484077" r:id="rId6"/>
    <p:sldLayoutId id="2147484078" r:id="rId7"/>
    <p:sldLayoutId id="2147484079" r:id="rId8"/>
    <p:sldLayoutId id="2147484080" r:id="rId9"/>
    <p:sldLayoutId id="2147484081" r:id="rId10"/>
    <p:sldLayoutId id="214748408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-5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4.jpeg"/><Relationship Id="rId7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2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71437" y="-21456"/>
            <a:ext cx="9072563" cy="4929198"/>
          </a:xfrm>
          <a:prstGeom prst="rect">
            <a:avLst/>
          </a:prstGeom>
          <a:gradFill flip="none" rotWithShape="1">
            <a:gsLst>
              <a:gs pos="0">
                <a:srgbClr val="33CCFF"/>
              </a:gs>
              <a:gs pos="37000">
                <a:schemeClr val="bg1">
                  <a:alpha val="11000"/>
                </a:schemeClr>
              </a:gs>
              <a:gs pos="100000">
                <a:srgbClr val="66FFFF"/>
              </a:gs>
            </a:gsLst>
            <a:lin ang="189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1"/>
            </a:avLst>
          </a:prstGeom>
          <a:solidFill>
            <a:srgbClr val="00B0F0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Содержимое 2"/>
          <p:cNvSpPr txBox="1">
            <a:spLocks/>
          </p:cNvSpPr>
          <p:nvPr/>
        </p:nvSpPr>
        <p:spPr bwMode="auto">
          <a:xfrm>
            <a:off x="1357313" y="1428750"/>
            <a:ext cx="6572250" cy="3000375"/>
          </a:xfrm>
          <a:prstGeom prst="rect">
            <a:avLst/>
          </a:prstGeom>
          <a:solidFill>
            <a:srgbClr val="FFFFFF">
              <a:alpha val="65097"/>
            </a:srgbClr>
          </a:soli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defRPr/>
            </a:pP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+mn-cs"/>
            </a:endParaRPr>
          </a:p>
        </p:txBody>
      </p:sp>
      <p:pic>
        <p:nvPicPr>
          <p:cNvPr id="2055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9FF"/>
              </a:clrFrom>
              <a:clrTo>
                <a:srgbClr val="FFF9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42875"/>
            <a:ext cx="10715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 descr="C:\Documents and Settings\Администратор\Рабочий стол\Копия mari-ornamen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B13126"/>
              </a:clrFrom>
              <a:clrTo>
                <a:srgbClr val="B1312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001000" y="142875"/>
            <a:ext cx="1036638" cy="1071563"/>
          </a:xfrm>
        </p:spPr>
      </p:pic>
      <p:pic>
        <p:nvPicPr>
          <p:cNvPr id="2057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5643563"/>
            <a:ext cx="1071563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563" y="5643563"/>
            <a:ext cx="1071562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9" name="WordArt 5"/>
          <p:cNvSpPr>
            <a:spLocks noChangeArrowheads="1" noChangeShapeType="1" noTextEdit="1"/>
          </p:cNvSpPr>
          <p:nvPr/>
        </p:nvSpPr>
        <p:spPr bwMode="auto">
          <a:xfrm>
            <a:off x="2044018" y="214883"/>
            <a:ext cx="5451499" cy="121386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321"/>
              </a:avLst>
            </a:prstTxWarp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Проект: </a:t>
            </a:r>
          </a:p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Сохраняя язык  </a:t>
            </a:r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004" y="1556792"/>
            <a:ext cx="4499992" cy="30669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1288EBE-DA81-4215-BBB1-253DB21C2BBA}" type="slidenum">
              <a:rPr lang="ru-RU" altLang="ru-RU">
                <a:solidFill>
                  <a:srgbClr val="898989"/>
                </a:solidFill>
              </a:rPr>
              <a:pPr eaLnBrk="1" hangingPunct="1"/>
              <a:t>2</a:t>
            </a:fld>
            <a:endParaRPr lang="ru-RU" altLang="ru-RU">
              <a:solidFill>
                <a:srgbClr val="89898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 flip="none" rotWithShape="1">
            <a:gsLst>
              <a:gs pos="0">
                <a:srgbClr val="CCFFFF"/>
              </a:gs>
              <a:gs pos="37000">
                <a:schemeClr val="bg1">
                  <a:alpha val="11000"/>
                </a:schemeClr>
              </a:gs>
              <a:gs pos="100000">
                <a:srgbClr val="66FFFF"/>
              </a:gs>
            </a:gsLst>
            <a:lin ang="189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078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215063"/>
            <a:ext cx="500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1"/>
            </a:avLst>
          </a:prstGeom>
          <a:solidFill>
            <a:srgbClr val="00B0F0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3080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143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429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86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572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5692775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9" name="WordArt 5"/>
          <p:cNvSpPr>
            <a:spLocks noChangeArrowheads="1" noChangeShapeType="1" noTextEdit="1"/>
          </p:cNvSpPr>
          <p:nvPr/>
        </p:nvSpPr>
        <p:spPr bwMode="auto">
          <a:xfrm>
            <a:off x="2143125" y="285750"/>
            <a:ext cx="542925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Краткое описание проекта</a:t>
            </a:r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357296"/>
            <a:ext cx="806489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Проект  </a:t>
            </a:r>
            <a:r>
              <a:rPr lang="ru-RU" b="1" dirty="0"/>
              <a:t>«Сохраняя язык!»</a:t>
            </a:r>
          </a:p>
          <a:p>
            <a:r>
              <a:rPr lang="ru-RU" dirty="0"/>
              <a:t>предполагает приобщение детей к познанию удмуртского языка и культуры, которая включает следующие направления деятельности:</a:t>
            </a:r>
          </a:p>
          <a:p>
            <a:endParaRPr lang="ru-RU" b="1" dirty="0" smtClean="0"/>
          </a:p>
          <a:p>
            <a:r>
              <a:rPr lang="ru-RU" b="1" dirty="0" smtClean="0"/>
              <a:t>Образовательно-воспитательная </a:t>
            </a:r>
            <a:r>
              <a:rPr lang="ru-RU" b="1" dirty="0"/>
              <a:t>деятельность:</a:t>
            </a:r>
          </a:p>
          <a:p>
            <a:r>
              <a:rPr lang="ru-RU" dirty="0"/>
              <a:t>  а) обеспечение системных представлений о культуре удмуртского народа, способствующих  воспитанию у детей уважения к удмуртской культуре, желание понимать удмуртскую речь и говорить на удмуртском языке;</a:t>
            </a:r>
          </a:p>
          <a:p>
            <a:r>
              <a:rPr lang="ru-RU" dirty="0"/>
              <a:t>  б) тесное взаимодействие педагогов, детей, родителей,  представителей социальных институтов в решении поставленных задач.    </a:t>
            </a:r>
          </a:p>
          <a:p>
            <a:r>
              <a:rPr lang="ru-RU" dirty="0"/>
              <a:t>  в) воспитание у учащихся толерантного отношения к другим народам.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91288EBE-DA81-4215-BBB1-253DB21C2BBA}" type="slidenum">
              <a:rPr lang="ru-RU" altLang="ru-RU">
                <a:solidFill>
                  <a:srgbClr val="898989"/>
                </a:solidFill>
              </a:rPr>
              <a:pPr eaLnBrk="1" hangingPunct="1"/>
              <a:t>3</a:t>
            </a:fld>
            <a:endParaRPr lang="ru-RU" altLang="ru-RU">
              <a:solidFill>
                <a:srgbClr val="89898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 flip="none" rotWithShape="1">
            <a:gsLst>
              <a:gs pos="0">
                <a:srgbClr val="CCFFFF"/>
              </a:gs>
              <a:gs pos="37000">
                <a:schemeClr val="bg1">
                  <a:alpha val="11000"/>
                </a:schemeClr>
              </a:gs>
              <a:gs pos="100000">
                <a:srgbClr val="66FFFF"/>
              </a:gs>
            </a:gsLst>
            <a:lin ang="189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3078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215063"/>
            <a:ext cx="500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1"/>
            </a:avLst>
          </a:prstGeom>
          <a:solidFill>
            <a:srgbClr val="00B0F0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3080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143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429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86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572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5692775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89" name="WordArt 5"/>
          <p:cNvSpPr>
            <a:spLocks noChangeArrowheads="1" noChangeShapeType="1" noTextEdit="1"/>
          </p:cNvSpPr>
          <p:nvPr/>
        </p:nvSpPr>
        <p:spPr bwMode="auto">
          <a:xfrm>
            <a:off x="2143125" y="285750"/>
            <a:ext cx="542925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Краткое описание проекта</a:t>
            </a:r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1588610"/>
            <a:ext cx="8064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 smtClean="0"/>
          </a:p>
          <a:p>
            <a:r>
              <a:rPr lang="ru-RU" b="1" dirty="0"/>
              <a:t>Информационно – методическая деятельность:</a:t>
            </a:r>
          </a:p>
          <a:p>
            <a:r>
              <a:rPr lang="ru-RU" dirty="0"/>
              <a:t>  а) разработка дидактических пособий для работы с детьми по приобщению к языку  удмуртского народа;</a:t>
            </a:r>
          </a:p>
          <a:p>
            <a:r>
              <a:rPr lang="ru-RU" dirty="0"/>
              <a:t>  б) педагогическое сопровождение родителей в вопросах воспитания детей на основе этнокультурного наследия удмуртского народа через кружковую деятельность, внеурочные мероприятия, открытые занятия и другие формы работы.</a:t>
            </a:r>
          </a:p>
          <a:p>
            <a:endParaRPr lang="ru-RU" dirty="0" smtClean="0"/>
          </a:p>
        </p:txBody>
      </p:sp>
      <p:sp>
        <p:nvSpPr>
          <p:cNvPr id="2" name="Прямоугольник 1"/>
          <p:cNvSpPr/>
          <p:nvPr/>
        </p:nvSpPr>
        <p:spPr>
          <a:xfrm>
            <a:off x="755576" y="4269534"/>
            <a:ext cx="78592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b="1" dirty="0">
                <a:ea typeface="Calibri" panose="020F0502020204030204" pitchFamily="34" charset="0"/>
                <a:cs typeface="Times New Roman" panose="02020603050405020304" pitchFamily="18" charset="0"/>
              </a:rPr>
              <a:t>Культурно — досуговая  деятельность:</a:t>
            </a:r>
            <a:endParaRPr lang="ru-RU" sz="1400" b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 а) проведение досугов, знакомящих с культурой удмуртского народа;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 б) участие в сельских, районных и республиканских конкурсах детского творчества;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 в) посещение тематических мероприятий (концерты, выставки, спектакли и  др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.).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4006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FC1DFAF-B2B7-4AF4-A4C6-CEB09F88CD6F}" type="slidenum">
              <a:rPr lang="ru-RU" altLang="ru-RU">
                <a:solidFill>
                  <a:srgbClr val="898989"/>
                </a:solidFill>
              </a:rPr>
              <a:pPr eaLnBrk="1" hangingPunct="1"/>
              <a:t>4</a:t>
            </a:fld>
            <a:endParaRPr lang="ru-RU" altLang="ru-RU">
              <a:solidFill>
                <a:srgbClr val="89898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 flip="none" rotWithShape="1">
            <a:gsLst>
              <a:gs pos="0">
                <a:srgbClr val="CCFFFF"/>
              </a:gs>
              <a:gs pos="37000">
                <a:schemeClr val="bg1">
                  <a:alpha val="11000"/>
                </a:schemeClr>
              </a:gs>
              <a:gs pos="100000">
                <a:srgbClr val="66FFFF"/>
              </a:gs>
            </a:gsLst>
            <a:lin ang="189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102" name="WordArt 5"/>
          <p:cNvSpPr>
            <a:spLocks noChangeArrowheads="1" noChangeShapeType="1" noTextEdit="1"/>
          </p:cNvSpPr>
          <p:nvPr/>
        </p:nvSpPr>
        <p:spPr bwMode="auto">
          <a:xfrm>
            <a:off x="1714500" y="357188"/>
            <a:ext cx="6357938" cy="357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Обоснование значимости проекта </a:t>
            </a:r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4103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215063"/>
            <a:ext cx="500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1"/>
            </a:avLst>
          </a:prstGeom>
          <a:solidFill>
            <a:srgbClr val="00B0F0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4105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143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429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86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572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5692775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68954" y="3226109"/>
            <a:ext cx="77048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В последние годы не только городские, но и большинство сельских жителей, особенно проживающих в «удмуртских» </a:t>
            </a:r>
            <a:r>
              <a:rPr lang="ru-RU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районах,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для которых удмуртский язык является родным языком, его не знают, хотя жизнь на селе идет по своим традиционным канонам, национальным обычаям. В результате появилось целое поколение удмуртов, не знающих языка, обычаев, истории и культуры своего народа. </a:t>
            </a:r>
            <a:endParaRPr lang="ru-RU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29063" y="1344445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Аслэсьтыд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кылдэ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яратытэк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мукетсэ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уд </a:t>
            </a: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дышы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ea typeface="Calibri" panose="020F0502020204030204" pitchFamily="34" charset="0"/>
                <a:cs typeface="Times New Roman" panose="02020603050405020304" pitchFamily="18" charset="0"/>
              </a:rPr>
              <a:t>гажаны</a:t>
            </a: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ru-RU" b="1" dirty="0">
                <a:ea typeface="Calibri" panose="020F0502020204030204" pitchFamily="34" charset="0"/>
                <a:cs typeface="Times New Roman" panose="02020603050405020304" pitchFamily="18" charset="0"/>
              </a:rPr>
              <a:t>Даниил Яшин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«Свой язык не полюбив, </a:t>
            </a:r>
            <a:endParaRPr lang="ru-RU" sz="14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spcAft>
                <a:spcPts val="0"/>
              </a:spcAft>
            </a:pPr>
            <a:r>
              <a:rPr lang="ru-RU" dirty="0">
                <a:ea typeface="Calibri" panose="020F0502020204030204" pitchFamily="34" charset="0"/>
                <a:cs typeface="Times New Roman" panose="02020603050405020304" pitchFamily="18" charset="0"/>
              </a:rPr>
              <a:t>другой не сможешь уважать»</a:t>
            </a:r>
            <a:endParaRPr lang="ru-RU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FC1DFAF-B2B7-4AF4-A4C6-CEB09F88CD6F}" type="slidenum">
              <a:rPr lang="ru-RU" altLang="ru-RU">
                <a:solidFill>
                  <a:srgbClr val="898989"/>
                </a:solidFill>
              </a:rPr>
              <a:pPr eaLnBrk="1" hangingPunct="1"/>
              <a:t>5</a:t>
            </a:fld>
            <a:endParaRPr lang="ru-RU" altLang="ru-RU">
              <a:solidFill>
                <a:srgbClr val="89898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 flip="none" rotWithShape="1">
            <a:gsLst>
              <a:gs pos="0">
                <a:srgbClr val="CCFFFF"/>
              </a:gs>
              <a:gs pos="37000">
                <a:schemeClr val="bg1">
                  <a:alpha val="11000"/>
                </a:schemeClr>
              </a:gs>
              <a:gs pos="100000">
                <a:srgbClr val="66FFFF"/>
              </a:gs>
            </a:gsLst>
            <a:lin ang="189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102" name="WordArt 5"/>
          <p:cNvSpPr>
            <a:spLocks noChangeArrowheads="1" noChangeShapeType="1" noTextEdit="1"/>
          </p:cNvSpPr>
          <p:nvPr/>
        </p:nvSpPr>
        <p:spPr bwMode="auto">
          <a:xfrm>
            <a:off x="1714500" y="357188"/>
            <a:ext cx="6357938" cy="357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Обоснование значимости проекта </a:t>
            </a:r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4103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215063"/>
            <a:ext cx="500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1"/>
            </a:avLst>
          </a:prstGeom>
          <a:solidFill>
            <a:srgbClr val="00B0F0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4105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143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429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86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572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5692775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29063" y="1344445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4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71600" y="1369113"/>
            <a:ext cx="73448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Идея проекта, проводимого на базе </a:t>
            </a:r>
            <a:r>
              <a:rPr lang="ru-RU" sz="2000" dirty="0" err="1">
                <a:ea typeface="Calibri" panose="020F0502020204030204" pitchFamily="34" charset="0"/>
                <a:cs typeface="Times New Roman" panose="02020603050405020304" pitchFamily="18" charset="0"/>
              </a:rPr>
              <a:t>Иштуганской</a:t>
            </a: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 средней школы</a:t>
            </a:r>
          </a:p>
          <a:p>
            <a:pPr>
              <a:spcAft>
                <a:spcPts val="0"/>
              </a:spcAft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направлена на сохранение удмуртского языка и культуры удмуртского народа, при которой:</a:t>
            </a:r>
          </a:p>
          <a:p>
            <a:pPr>
              <a:spcAft>
                <a:spcPts val="0"/>
              </a:spcAft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- учащиеся будут способны сохранить свои корни и культуру;</a:t>
            </a:r>
          </a:p>
          <a:p>
            <a:pPr>
              <a:spcAft>
                <a:spcPts val="0"/>
              </a:spcAft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- будет сформировано желание обогащаться знаниями ценностей</a:t>
            </a:r>
          </a:p>
          <a:p>
            <a:pPr>
              <a:spcAft>
                <a:spcPts val="0"/>
              </a:spcAft>
            </a:pPr>
            <a:r>
              <a:rPr lang="ru-RU" sz="2000" dirty="0">
                <a:ea typeface="Calibri" panose="020F0502020204030204" pitchFamily="34" charset="0"/>
                <a:cs typeface="Times New Roman" panose="02020603050405020304" pitchFamily="18" charset="0"/>
              </a:rPr>
              <a:t>удмуртской культуры и народов России на принципах диалога культур.</a:t>
            </a:r>
            <a:endParaRPr lang="ru-RU" sz="20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919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5756A1D-D5D6-4B2F-98F7-D66A1468D6F7}" type="slidenum">
              <a:rPr lang="ru-RU" altLang="ru-RU">
                <a:solidFill>
                  <a:srgbClr val="898989"/>
                </a:solidFill>
              </a:rPr>
              <a:pPr eaLnBrk="1" hangingPunct="1"/>
              <a:t>6</a:t>
            </a:fld>
            <a:endParaRPr lang="ru-RU" altLang="ru-RU">
              <a:solidFill>
                <a:srgbClr val="89898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 flip="none" rotWithShape="1">
            <a:gsLst>
              <a:gs pos="0">
                <a:srgbClr val="CCFFFF"/>
              </a:gs>
              <a:gs pos="37000">
                <a:schemeClr val="bg1">
                  <a:alpha val="11000"/>
                </a:schemeClr>
              </a:gs>
              <a:gs pos="100000">
                <a:srgbClr val="66FFFF"/>
              </a:gs>
            </a:gsLst>
            <a:lin ang="189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5126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215063"/>
            <a:ext cx="500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1"/>
            </a:avLst>
          </a:prstGeom>
          <a:solidFill>
            <a:srgbClr val="00B0F0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5128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143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429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86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572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5692775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4" name="WordArt 5"/>
          <p:cNvSpPr>
            <a:spLocks noChangeArrowheads="1" noChangeShapeType="1" noTextEdit="1"/>
          </p:cNvSpPr>
          <p:nvPr/>
        </p:nvSpPr>
        <p:spPr bwMode="auto">
          <a:xfrm>
            <a:off x="1500188" y="188640"/>
            <a:ext cx="6600204" cy="792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Целевые группы: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646711" y="1211548"/>
            <a:ext cx="3429000" cy="1815882"/>
          </a:xfrm>
          <a:prstGeom prst="rect">
            <a:avLst/>
          </a:prstGeom>
          <a:gradFill>
            <a:gsLst>
              <a:gs pos="0">
                <a:srgbClr val="CCFFFF"/>
              </a:gs>
              <a:gs pos="50000">
                <a:schemeClr val="bg1"/>
              </a:gs>
              <a:gs pos="100000">
                <a:schemeClr val="bg1"/>
              </a:gs>
            </a:gsLst>
            <a:lin ang="5400000" scaled="0"/>
          </a:gradFill>
          <a:ln w="28575">
            <a:solidFill>
              <a:srgbClr val="00B0F0"/>
            </a:solidFill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800" dirty="0" smtClean="0">
                <a:cs typeface="Arial" charset="0"/>
              </a:rPr>
              <a:t>- учащиеся школы;</a:t>
            </a:r>
          </a:p>
          <a:p>
            <a:pPr marL="285750" indent="-285750">
              <a:buFontTx/>
              <a:buChar char="-"/>
              <a:defRPr/>
            </a:pPr>
            <a:r>
              <a:rPr lang="ru-RU" sz="2800" dirty="0" smtClean="0">
                <a:cs typeface="Arial" charset="0"/>
              </a:rPr>
              <a:t>педагоги;</a:t>
            </a:r>
          </a:p>
          <a:p>
            <a:pPr marL="285750" indent="-285750">
              <a:buFontTx/>
              <a:buChar char="-"/>
              <a:defRPr/>
            </a:pPr>
            <a:r>
              <a:rPr lang="ru-RU" sz="2800" dirty="0">
                <a:cs typeface="Arial" charset="0"/>
              </a:rPr>
              <a:t>р</a:t>
            </a:r>
            <a:r>
              <a:rPr lang="ru-RU" sz="2800" dirty="0" smtClean="0">
                <a:cs typeface="Arial" charset="0"/>
              </a:rPr>
              <a:t>одители;</a:t>
            </a:r>
          </a:p>
          <a:p>
            <a:pPr marL="285750" indent="-285750">
              <a:buFontTx/>
              <a:buChar char="-"/>
              <a:defRPr/>
            </a:pPr>
            <a:r>
              <a:rPr lang="ru-RU" sz="2800" dirty="0">
                <a:cs typeface="Arial" charset="0"/>
              </a:rPr>
              <a:t>р</a:t>
            </a:r>
            <a:r>
              <a:rPr lang="ru-RU" sz="2800" dirty="0" smtClean="0">
                <a:cs typeface="Arial" charset="0"/>
              </a:rPr>
              <a:t>аботники культуры.</a:t>
            </a:r>
            <a:endParaRPr lang="ru-RU" sz="2800" dirty="0">
              <a:cs typeface="Arial" charset="0"/>
            </a:endParaRPr>
          </a:p>
        </p:txBody>
      </p:sp>
      <p:sp>
        <p:nvSpPr>
          <p:cNvPr id="15" name="WordArt 5"/>
          <p:cNvSpPr>
            <a:spLocks noChangeArrowheads="1" noChangeShapeType="1" noTextEdit="1"/>
          </p:cNvSpPr>
          <p:nvPr/>
        </p:nvSpPr>
        <p:spPr bwMode="auto">
          <a:xfrm>
            <a:off x="1500188" y="3284984"/>
            <a:ext cx="6312172" cy="72008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Цель проекта: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071562" y="4308147"/>
            <a:ext cx="5876702" cy="892552"/>
          </a:xfrm>
          <a:prstGeom prst="rect">
            <a:avLst/>
          </a:prstGeom>
          <a:gradFill>
            <a:gsLst>
              <a:gs pos="0">
                <a:srgbClr val="CCFFFF"/>
              </a:gs>
              <a:gs pos="50000">
                <a:schemeClr val="bg1"/>
              </a:gs>
              <a:gs pos="100000">
                <a:schemeClr val="bg1"/>
              </a:gs>
            </a:gsLst>
            <a:lin ang="5400000" scaled="0"/>
          </a:gradFill>
          <a:ln w="28575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ru-RU" sz="26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Приобщать </a:t>
            </a:r>
            <a:r>
              <a:rPr lang="ru-RU" sz="2600" dirty="0">
                <a:ea typeface="Calibri" panose="020F0502020204030204" pitchFamily="34" charset="0"/>
                <a:cs typeface="Times New Roman" panose="02020603050405020304" pitchFamily="18" charset="0"/>
              </a:rPr>
              <a:t>детей школьного возраста к познанию удмуртского языка и культуры.</a:t>
            </a:r>
            <a:endParaRPr lang="ru-RU" sz="26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1FCC91-7C9B-45DC-9161-E767E4331CC1}" type="slidenum">
              <a:rPr lang="ru-RU" altLang="ru-RU">
                <a:solidFill>
                  <a:srgbClr val="898989"/>
                </a:solidFill>
              </a:rPr>
              <a:pPr eaLnBrk="1" hangingPunct="1"/>
              <a:t>7</a:t>
            </a:fld>
            <a:endParaRPr lang="ru-RU" altLang="ru-RU">
              <a:solidFill>
                <a:srgbClr val="89898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 flip="none" rotWithShape="1">
            <a:gsLst>
              <a:gs pos="0">
                <a:srgbClr val="CCFFFF"/>
              </a:gs>
              <a:gs pos="37000">
                <a:schemeClr val="bg1">
                  <a:alpha val="11000"/>
                </a:schemeClr>
              </a:gs>
              <a:gs pos="100000">
                <a:srgbClr val="66FFFF"/>
              </a:gs>
            </a:gsLst>
            <a:lin ang="189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6150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215063"/>
            <a:ext cx="500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1"/>
            </a:avLst>
          </a:prstGeom>
          <a:solidFill>
            <a:srgbClr val="00B0F0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6152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143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429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86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572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5692775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8" name="WordArt 5"/>
          <p:cNvSpPr>
            <a:spLocks noChangeArrowheads="1" noChangeShapeType="1" noTextEdit="1"/>
          </p:cNvSpPr>
          <p:nvPr/>
        </p:nvSpPr>
        <p:spPr bwMode="auto">
          <a:xfrm>
            <a:off x="1500188" y="285750"/>
            <a:ext cx="657225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</a:p>
        </p:txBody>
      </p:sp>
      <p:sp>
        <p:nvSpPr>
          <p:cNvPr id="14" name="WordArt 5"/>
          <p:cNvSpPr>
            <a:spLocks noChangeArrowheads="1" noChangeShapeType="1" noTextEdit="1"/>
          </p:cNvSpPr>
          <p:nvPr/>
        </p:nvSpPr>
        <p:spPr bwMode="auto">
          <a:xfrm>
            <a:off x="1187623" y="312733"/>
            <a:ext cx="7313439" cy="180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72"/>
              </a:avLst>
            </a:prstTxWarp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Ожидаемые количественные и качественные </a:t>
            </a:r>
          </a:p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результаты проекта: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82623" y="2223719"/>
            <a:ext cx="752946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у детей:</a:t>
            </a:r>
          </a:p>
          <a:p>
            <a:r>
              <a:rPr lang="ru-RU" dirty="0"/>
              <a:t>- развитие устойчивого интереса к удмуртской национальной культуре;</a:t>
            </a:r>
          </a:p>
          <a:p>
            <a:r>
              <a:rPr lang="ru-RU" dirty="0"/>
              <a:t>- повышается эффективность запоминания новых слов и выражений;</a:t>
            </a:r>
          </a:p>
          <a:p>
            <a:r>
              <a:rPr lang="ru-RU" dirty="0"/>
              <a:t>- развиваются интеллектуальные и творческие способности;</a:t>
            </a:r>
          </a:p>
          <a:p>
            <a:r>
              <a:rPr lang="ru-RU" dirty="0"/>
              <a:t>- появляется понимание несложной удмуртской разговорной речи.</a:t>
            </a:r>
          </a:p>
          <a:p>
            <a:r>
              <a:rPr lang="ru-RU" b="1" dirty="0"/>
              <a:t>у родителей:</a:t>
            </a:r>
          </a:p>
          <a:p>
            <a:r>
              <a:rPr lang="ru-RU" dirty="0"/>
              <a:t>- повышение компетентности в вопросах изучения детьми удмуртской культуры;</a:t>
            </a:r>
          </a:p>
          <a:p>
            <a:r>
              <a:rPr lang="ru-RU" dirty="0"/>
              <a:t>- тесное сотрудничество и доверительные отношения со школой.</a:t>
            </a:r>
          </a:p>
          <a:p>
            <a:r>
              <a:rPr lang="ru-RU" b="1" dirty="0"/>
              <a:t>у педагогов:</a:t>
            </a:r>
          </a:p>
          <a:p>
            <a:r>
              <a:rPr lang="ru-RU" dirty="0"/>
              <a:t>-повышение профессиональной компетентности в использовании информационно-коммуникативных технологий в обучении удмуртскому языку и культуре.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1FCC91-7C9B-45DC-9161-E767E4331CC1}" type="slidenum">
              <a:rPr lang="ru-RU" altLang="ru-RU">
                <a:solidFill>
                  <a:srgbClr val="898989"/>
                </a:solidFill>
              </a:rPr>
              <a:pPr eaLnBrk="1" hangingPunct="1"/>
              <a:t>8</a:t>
            </a:fld>
            <a:endParaRPr lang="ru-RU" altLang="ru-RU">
              <a:solidFill>
                <a:srgbClr val="89898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 flip="none" rotWithShape="1">
            <a:gsLst>
              <a:gs pos="0">
                <a:srgbClr val="CCFFFF"/>
              </a:gs>
              <a:gs pos="37000">
                <a:schemeClr val="bg1">
                  <a:alpha val="11000"/>
                </a:schemeClr>
              </a:gs>
              <a:gs pos="100000">
                <a:srgbClr val="66FFFF"/>
              </a:gs>
            </a:gsLst>
            <a:lin ang="189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6150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215063"/>
            <a:ext cx="500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1"/>
            </a:avLst>
          </a:prstGeom>
          <a:solidFill>
            <a:srgbClr val="00B0F0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6152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143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429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86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572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5692775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8" name="WordArt 5"/>
          <p:cNvSpPr>
            <a:spLocks noChangeArrowheads="1" noChangeShapeType="1" noTextEdit="1"/>
          </p:cNvSpPr>
          <p:nvPr/>
        </p:nvSpPr>
        <p:spPr bwMode="auto">
          <a:xfrm>
            <a:off x="1500188" y="285750"/>
            <a:ext cx="657225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</a:p>
        </p:txBody>
      </p:sp>
      <p:sp>
        <p:nvSpPr>
          <p:cNvPr id="14" name="WordArt 5"/>
          <p:cNvSpPr>
            <a:spLocks noChangeArrowheads="1" noChangeShapeType="1" noTextEdit="1"/>
          </p:cNvSpPr>
          <p:nvPr/>
        </p:nvSpPr>
        <p:spPr bwMode="auto">
          <a:xfrm>
            <a:off x="1187623" y="312733"/>
            <a:ext cx="7313439" cy="180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72"/>
              </a:avLst>
            </a:prstTxWarp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Приобщение к национальной </a:t>
            </a:r>
          </a:p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культуре удмуртского народа</a:t>
            </a: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8" y="2216997"/>
            <a:ext cx="4032448" cy="2468456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1155" y="3923954"/>
            <a:ext cx="3672408" cy="2461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94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1FCC91-7C9B-45DC-9161-E767E4331CC1}" type="slidenum">
              <a:rPr lang="ru-RU" altLang="ru-RU">
                <a:solidFill>
                  <a:srgbClr val="898989"/>
                </a:solidFill>
              </a:rPr>
              <a:pPr eaLnBrk="1" hangingPunct="1"/>
              <a:t>9</a:t>
            </a:fld>
            <a:endParaRPr lang="ru-RU" altLang="ru-RU">
              <a:solidFill>
                <a:srgbClr val="89898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 flip="none" rotWithShape="1">
            <a:gsLst>
              <a:gs pos="0">
                <a:srgbClr val="CCFFFF"/>
              </a:gs>
              <a:gs pos="37000">
                <a:schemeClr val="bg1">
                  <a:alpha val="11000"/>
                </a:schemeClr>
              </a:gs>
              <a:gs pos="100000">
                <a:srgbClr val="66FFFF"/>
              </a:gs>
            </a:gsLst>
            <a:lin ang="189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6150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215063"/>
            <a:ext cx="500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1"/>
            </a:avLst>
          </a:prstGeom>
          <a:solidFill>
            <a:srgbClr val="00B0F0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6152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143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429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86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572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5692775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8" name="WordArt 5"/>
          <p:cNvSpPr>
            <a:spLocks noChangeArrowheads="1" noChangeShapeType="1" noTextEdit="1"/>
          </p:cNvSpPr>
          <p:nvPr/>
        </p:nvSpPr>
        <p:spPr bwMode="auto">
          <a:xfrm>
            <a:off x="1500188" y="285750"/>
            <a:ext cx="657225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</a:p>
        </p:txBody>
      </p:sp>
      <p:sp>
        <p:nvSpPr>
          <p:cNvPr id="14" name="WordArt 5"/>
          <p:cNvSpPr>
            <a:spLocks noChangeArrowheads="1" noChangeShapeType="1" noTextEdit="1"/>
          </p:cNvSpPr>
          <p:nvPr/>
        </p:nvSpPr>
        <p:spPr bwMode="auto">
          <a:xfrm>
            <a:off x="1187623" y="312733"/>
            <a:ext cx="7313439" cy="180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72"/>
              </a:avLst>
            </a:prstTxWarp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Приобщение к национальной </a:t>
            </a:r>
          </a:p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культуре удмуртского народа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59" y="2160659"/>
            <a:ext cx="2453143" cy="183410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59" y="4076183"/>
            <a:ext cx="3296140" cy="26369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286" y="2696322"/>
            <a:ext cx="3679629" cy="2759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25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1FCC91-7C9B-45DC-9161-E767E4331CC1}" type="slidenum">
              <a:rPr lang="ru-RU" altLang="ru-RU">
                <a:solidFill>
                  <a:srgbClr val="898989"/>
                </a:solidFill>
              </a:rPr>
              <a:pPr eaLnBrk="1" hangingPunct="1"/>
              <a:t>10</a:t>
            </a:fld>
            <a:endParaRPr lang="ru-RU" altLang="ru-RU">
              <a:solidFill>
                <a:srgbClr val="89898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 flip="none" rotWithShape="1">
            <a:gsLst>
              <a:gs pos="0">
                <a:srgbClr val="CCFFFF"/>
              </a:gs>
              <a:gs pos="37000">
                <a:schemeClr val="bg1">
                  <a:alpha val="11000"/>
                </a:schemeClr>
              </a:gs>
              <a:gs pos="100000">
                <a:srgbClr val="66FFFF"/>
              </a:gs>
            </a:gsLst>
            <a:lin ang="189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6150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215063"/>
            <a:ext cx="500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1"/>
            </a:avLst>
          </a:prstGeom>
          <a:solidFill>
            <a:srgbClr val="00B0F0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6152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143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429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86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572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5692775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8" name="WordArt 5"/>
          <p:cNvSpPr>
            <a:spLocks noChangeArrowheads="1" noChangeShapeType="1" noTextEdit="1"/>
          </p:cNvSpPr>
          <p:nvPr/>
        </p:nvSpPr>
        <p:spPr bwMode="auto">
          <a:xfrm>
            <a:off x="1500188" y="285750"/>
            <a:ext cx="657225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</a:p>
        </p:txBody>
      </p:sp>
      <p:sp>
        <p:nvSpPr>
          <p:cNvPr id="14" name="WordArt 5"/>
          <p:cNvSpPr>
            <a:spLocks noChangeArrowheads="1" noChangeShapeType="1" noTextEdit="1"/>
          </p:cNvSpPr>
          <p:nvPr/>
        </p:nvSpPr>
        <p:spPr bwMode="auto">
          <a:xfrm>
            <a:off x="1187623" y="312733"/>
            <a:ext cx="7313439" cy="180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72"/>
              </a:avLst>
            </a:prstTxWarp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Воспитание </a:t>
            </a:r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чувства патриотизма, </a:t>
            </a:r>
            <a:endParaRPr lang="ru-RU" sz="36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любови </a:t>
            </a:r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к малой </a:t>
            </a:r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родине</a:t>
            </a:r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139916"/>
            <a:ext cx="3515883" cy="263691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6625" y="2254220"/>
            <a:ext cx="2463738" cy="328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96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1FCC91-7C9B-45DC-9161-E767E4331CC1}" type="slidenum">
              <a:rPr lang="ru-RU" altLang="ru-RU">
                <a:solidFill>
                  <a:srgbClr val="898989"/>
                </a:solidFill>
              </a:rPr>
              <a:pPr eaLnBrk="1" hangingPunct="1"/>
              <a:t>11</a:t>
            </a:fld>
            <a:endParaRPr lang="ru-RU" altLang="ru-RU">
              <a:solidFill>
                <a:srgbClr val="89898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 flip="none" rotWithShape="1">
            <a:gsLst>
              <a:gs pos="0">
                <a:srgbClr val="CCFFFF"/>
              </a:gs>
              <a:gs pos="37000">
                <a:schemeClr val="bg1">
                  <a:alpha val="11000"/>
                </a:schemeClr>
              </a:gs>
              <a:gs pos="100000">
                <a:srgbClr val="66FFFF"/>
              </a:gs>
            </a:gsLst>
            <a:lin ang="189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6150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215063"/>
            <a:ext cx="500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1"/>
            </a:avLst>
          </a:prstGeom>
          <a:solidFill>
            <a:srgbClr val="00B0F0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6152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143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429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86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572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5692775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8" name="WordArt 5"/>
          <p:cNvSpPr>
            <a:spLocks noChangeArrowheads="1" noChangeShapeType="1" noTextEdit="1"/>
          </p:cNvSpPr>
          <p:nvPr/>
        </p:nvSpPr>
        <p:spPr bwMode="auto">
          <a:xfrm>
            <a:off x="1500188" y="285750"/>
            <a:ext cx="657225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</a:p>
        </p:txBody>
      </p:sp>
      <p:sp>
        <p:nvSpPr>
          <p:cNvPr id="14" name="WordArt 5"/>
          <p:cNvSpPr>
            <a:spLocks noChangeArrowheads="1" noChangeShapeType="1" noTextEdit="1"/>
          </p:cNvSpPr>
          <p:nvPr/>
        </p:nvSpPr>
        <p:spPr bwMode="auto">
          <a:xfrm>
            <a:off x="1187623" y="312733"/>
            <a:ext cx="7313439" cy="180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72"/>
              </a:avLst>
            </a:prstTxWarp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Воспитание </a:t>
            </a:r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чувства патриотизма, </a:t>
            </a:r>
            <a:endParaRPr lang="ru-RU" sz="36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любови </a:t>
            </a:r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к малой </a:t>
            </a:r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родине</a:t>
            </a:r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840" y="2074073"/>
            <a:ext cx="2202290" cy="290610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9756" y="2560432"/>
            <a:ext cx="2895786" cy="38610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164548"/>
            <a:ext cx="2887316" cy="316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492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1FCC91-7C9B-45DC-9161-E767E4331CC1}" type="slidenum">
              <a:rPr lang="ru-RU" altLang="ru-RU">
                <a:solidFill>
                  <a:srgbClr val="898989"/>
                </a:solidFill>
              </a:rPr>
              <a:pPr eaLnBrk="1" hangingPunct="1"/>
              <a:t>12</a:t>
            </a:fld>
            <a:endParaRPr lang="ru-RU" altLang="ru-RU">
              <a:solidFill>
                <a:srgbClr val="89898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 flip="none" rotWithShape="1">
            <a:gsLst>
              <a:gs pos="0">
                <a:srgbClr val="CCFFFF"/>
              </a:gs>
              <a:gs pos="37000">
                <a:schemeClr val="bg1">
                  <a:alpha val="11000"/>
                </a:schemeClr>
              </a:gs>
              <a:gs pos="100000">
                <a:srgbClr val="66FFFF"/>
              </a:gs>
            </a:gsLst>
            <a:lin ang="189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6150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215063"/>
            <a:ext cx="500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1"/>
            </a:avLst>
          </a:prstGeom>
          <a:solidFill>
            <a:srgbClr val="00B0F0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6152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143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429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86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572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5692775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8" name="WordArt 5"/>
          <p:cNvSpPr>
            <a:spLocks noChangeArrowheads="1" noChangeShapeType="1" noTextEdit="1"/>
          </p:cNvSpPr>
          <p:nvPr/>
        </p:nvSpPr>
        <p:spPr bwMode="auto">
          <a:xfrm>
            <a:off x="1500188" y="285750"/>
            <a:ext cx="657225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</a:p>
        </p:txBody>
      </p:sp>
      <p:sp>
        <p:nvSpPr>
          <p:cNvPr id="14" name="WordArt 5"/>
          <p:cNvSpPr>
            <a:spLocks noChangeArrowheads="1" noChangeShapeType="1" noTextEdit="1"/>
          </p:cNvSpPr>
          <p:nvPr/>
        </p:nvSpPr>
        <p:spPr bwMode="auto">
          <a:xfrm>
            <a:off x="1187623" y="312733"/>
            <a:ext cx="7313439" cy="180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72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685" y="232650"/>
            <a:ext cx="2486864" cy="197221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57" y="2320318"/>
            <a:ext cx="3165816" cy="422108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6104" y="3620889"/>
            <a:ext cx="2139702" cy="285293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7512" y="128704"/>
            <a:ext cx="4542367" cy="340677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4101" y="3720803"/>
            <a:ext cx="2951814" cy="2564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0321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1FCC91-7C9B-45DC-9161-E767E4331CC1}" type="slidenum">
              <a:rPr lang="ru-RU" altLang="ru-RU">
                <a:solidFill>
                  <a:srgbClr val="898989"/>
                </a:solidFill>
              </a:rPr>
              <a:pPr eaLnBrk="1" hangingPunct="1"/>
              <a:t>13</a:t>
            </a:fld>
            <a:endParaRPr lang="ru-RU" altLang="ru-RU">
              <a:solidFill>
                <a:srgbClr val="89898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 flip="none" rotWithShape="1">
            <a:gsLst>
              <a:gs pos="0">
                <a:srgbClr val="CCFFFF"/>
              </a:gs>
              <a:gs pos="37000">
                <a:schemeClr val="bg1">
                  <a:alpha val="11000"/>
                </a:schemeClr>
              </a:gs>
              <a:gs pos="100000">
                <a:srgbClr val="66FFFF"/>
              </a:gs>
            </a:gsLst>
            <a:lin ang="189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6150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215063"/>
            <a:ext cx="500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1"/>
            </a:avLst>
          </a:prstGeom>
          <a:solidFill>
            <a:srgbClr val="00B0F0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6152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143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429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86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572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5692775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8" name="WordArt 5"/>
          <p:cNvSpPr>
            <a:spLocks noChangeArrowheads="1" noChangeShapeType="1" noTextEdit="1"/>
          </p:cNvSpPr>
          <p:nvPr/>
        </p:nvSpPr>
        <p:spPr bwMode="auto">
          <a:xfrm>
            <a:off x="1500188" y="285750"/>
            <a:ext cx="657225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</a:p>
        </p:txBody>
      </p:sp>
      <p:sp>
        <p:nvSpPr>
          <p:cNvPr id="14" name="WordArt 5"/>
          <p:cNvSpPr>
            <a:spLocks noChangeArrowheads="1" noChangeShapeType="1" noTextEdit="1"/>
          </p:cNvSpPr>
          <p:nvPr/>
        </p:nvSpPr>
        <p:spPr bwMode="auto">
          <a:xfrm>
            <a:off x="1187623" y="312733"/>
            <a:ext cx="7313439" cy="180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72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Развитие навыков </a:t>
            </a:r>
            <a:endParaRPr lang="ru-RU" sz="3600" b="1" kern="10" dirty="0" smtClean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ookman Old Style" panose="02050604050505020204" pitchFamily="18" charset="0"/>
            </a:endParaRPr>
          </a:p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публичного выступления.</a:t>
            </a:r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153411"/>
            <a:ext cx="3175259" cy="2381444"/>
          </a:xfrm>
          <a:prstGeom prst="rect">
            <a:avLst/>
          </a:prstGeom>
        </p:spPr>
      </p:pic>
      <p:pic>
        <p:nvPicPr>
          <p:cNvPr id="18" name="Picture 3" descr="C:\Users\Иван\Desktop\164320354818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639449"/>
            <a:ext cx="3707904" cy="2067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551" y="2558681"/>
            <a:ext cx="4245846" cy="2812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446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F1FCC91-7C9B-45DC-9161-E767E4331CC1}" type="slidenum">
              <a:rPr lang="ru-RU" altLang="ru-RU">
                <a:solidFill>
                  <a:srgbClr val="898989"/>
                </a:solidFill>
              </a:rPr>
              <a:pPr eaLnBrk="1" hangingPunct="1"/>
              <a:t>14</a:t>
            </a:fld>
            <a:endParaRPr lang="ru-RU" altLang="ru-RU">
              <a:solidFill>
                <a:srgbClr val="898989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0" y="0"/>
            <a:ext cx="9144000" cy="1071546"/>
          </a:xfrm>
          <a:prstGeom prst="rect">
            <a:avLst/>
          </a:prstGeom>
          <a:gradFill flip="none" rotWithShape="1">
            <a:gsLst>
              <a:gs pos="0">
                <a:srgbClr val="CCFFFF"/>
              </a:gs>
              <a:gs pos="37000">
                <a:schemeClr val="bg1">
                  <a:alpha val="11000"/>
                </a:schemeClr>
              </a:gs>
              <a:gs pos="100000">
                <a:srgbClr val="66FFFF"/>
              </a:gs>
            </a:gsLst>
            <a:lin ang="189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6150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1063" y="6215063"/>
            <a:ext cx="500062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1"/>
            </a:avLst>
          </a:prstGeom>
          <a:solidFill>
            <a:srgbClr val="00B0F0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6152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1143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3429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2286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572000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12" descr="http://ornamentov.net/images/stories/virtuemart/product/udmurtsky_ornament_00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5692775"/>
            <a:ext cx="357188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8" name="WordArt 5"/>
          <p:cNvSpPr>
            <a:spLocks noChangeArrowheads="1" noChangeShapeType="1" noTextEdit="1"/>
          </p:cNvSpPr>
          <p:nvPr/>
        </p:nvSpPr>
        <p:spPr bwMode="auto">
          <a:xfrm>
            <a:off x="1500188" y="285750"/>
            <a:ext cx="657225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</a:p>
        </p:txBody>
      </p:sp>
      <p:sp>
        <p:nvSpPr>
          <p:cNvPr id="14" name="WordArt 5"/>
          <p:cNvSpPr>
            <a:spLocks noChangeArrowheads="1" noChangeShapeType="1" noTextEdit="1"/>
          </p:cNvSpPr>
          <p:nvPr/>
        </p:nvSpPr>
        <p:spPr bwMode="auto">
          <a:xfrm>
            <a:off x="1187623" y="312733"/>
            <a:ext cx="7313439" cy="180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49472"/>
              </a:avLst>
            </a:prstTxWarp>
          </a:bodyPr>
          <a:lstStyle/>
          <a:p>
            <a:pPr algn="ctr"/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918" y="245261"/>
            <a:ext cx="1581394" cy="40100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597" y="3606512"/>
            <a:ext cx="3762966" cy="282222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374" y="193359"/>
            <a:ext cx="3995936" cy="299695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433" y="3295092"/>
            <a:ext cx="4130303" cy="2908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38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6883" y="64586"/>
            <a:ext cx="9072563" cy="4929198"/>
          </a:xfrm>
          <a:prstGeom prst="rect">
            <a:avLst/>
          </a:prstGeom>
          <a:gradFill flip="none" rotWithShape="1">
            <a:gsLst>
              <a:gs pos="0">
                <a:srgbClr val="33CCFF"/>
              </a:gs>
              <a:gs pos="37000">
                <a:schemeClr val="bg1">
                  <a:alpha val="11000"/>
                </a:schemeClr>
              </a:gs>
              <a:gs pos="100000">
                <a:srgbClr val="66FFFF"/>
              </a:gs>
            </a:gsLst>
            <a:lin ang="18900000" scaled="1"/>
            <a:tileRect/>
          </a:gra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Monotype Corsiva" panose="03010101010201010101" pitchFamily="66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D0F3EAA8-5F1E-416E-A14F-64C68FA25F74}" type="slidenum">
              <a:rPr lang="ru-RU" altLang="ru-RU">
                <a:solidFill>
                  <a:srgbClr val="898989"/>
                </a:solidFill>
              </a:rPr>
              <a:pPr eaLnBrk="1" hangingPunct="1"/>
              <a:t>15</a:t>
            </a:fld>
            <a:endParaRPr lang="ru-RU" altLang="ru-RU">
              <a:solidFill>
                <a:srgbClr val="898989"/>
              </a:solidFill>
            </a:endParaRPr>
          </a:p>
        </p:txBody>
      </p:sp>
      <p:sp>
        <p:nvSpPr>
          <p:cNvPr id="7" name="Рамка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361"/>
            </a:avLst>
          </a:prstGeom>
          <a:solidFill>
            <a:srgbClr val="00B0F0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23559" name="Picture 8" descr="C:\Documents and Settings\Администратор\Рабочий стол\Копия mari-ornamen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clrChange>
              <a:clrFrom>
                <a:srgbClr val="FFF9FF"/>
              </a:clrFrom>
              <a:clrTo>
                <a:srgbClr val="FFF9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104900" cy="1143000"/>
          </a:xfrm>
        </p:spPr>
      </p:pic>
      <p:pic>
        <p:nvPicPr>
          <p:cNvPr id="23560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9FF"/>
              </a:clrFrom>
              <a:clrTo>
                <a:srgbClr val="FFF9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100" y="0"/>
            <a:ext cx="11049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9FF"/>
              </a:clrFrom>
              <a:clrTo>
                <a:srgbClr val="FFF9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715000"/>
            <a:ext cx="11049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8" descr="C:\Documents and Settings\Администратор\Рабочий стол\Копия mari-ornament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9FF"/>
              </a:clrFrom>
              <a:clrTo>
                <a:srgbClr val="FFF9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100" y="5715000"/>
            <a:ext cx="11049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Содержимое 2"/>
          <p:cNvSpPr txBox="1">
            <a:spLocks/>
          </p:cNvSpPr>
          <p:nvPr/>
        </p:nvSpPr>
        <p:spPr bwMode="auto">
          <a:xfrm>
            <a:off x="1143000" y="1428750"/>
            <a:ext cx="7286625" cy="3000375"/>
          </a:xfrm>
          <a:prstGeom prst="rect">
            <a:avLst/>
          </a:prstGeom>
          <a:solidFill>
            <a:srgbClr val="FFFFFF">
              <a:alpha val="65097"/>
            </a:srgbClr>
          </a:soli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Bef>
                <a:spcPct val="20000"/>
              </a:spcBef>
              <a:defRPr/>
            </a:pP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man Old Style" pitchFamily="18" charset="0"/>
              <a:cs typeface="+mn-cs"/>
            </a:endParaRPr>
          </a:p>
        </p:txBody>
      </p:sp>
      <p:sp>
        <p:nvSpPr>
          <p:cNvPr id="23564" name="WordArt 5"/>
          <p:cNvSpPr>
            <a:spLocks noChangeArrowheads="1" noChangeShapeType="1" noTextEdit="1"/>
          </p:cNvSpPr>
          <p:nvPr/>
        </p:nvSpPr>
        <p:spPr bwMode="auto">
          <a:xfrm>
            <a:off x="1500188" y="1700808"/>
            <a:ext cx="6500812" cy="165675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Спасибо за внимание </a:t>
            </a:r>
          </a:p>
          <a:p>
            <a:pPr algn="ctr"/>
            <a:r>
              <a:rPr lang="ru-RU" sz="36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Зеч</a:t>
            </a:r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ru-RU" sz="3600" b="1" kern="10" dirty="0" err="1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луэ</a:t>
            </a:r>
            <a:r>
              <a:rPr lang="ru-RU" sz="3600" b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Bookman Old Style" panose="02050604050505020204" pitchFamily="18" charset="0"/>
              </a:rPr>
              <a:t>!</a:t>
            </a:r>
            <a:endParaRPr lang="ru-RU" sz="3600" b="1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9900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11" name="Рисунок 10"/>
          <p:cNvPicPr/>
          <p:nvPr/>
        </p:nvPicPr>
        <p:blipFill rotWithShape="1">
          <a:blip r:embed="rId3"/>
          <a:srcRect l="55570" t="46066" r="43132" b="45138"/>
          <a:stretch/>
        </p:blipFill>
        <p:spPr bwMode="auto">
          <a:xfrm rot="5233111">
            <a:off x="3640929" y="2175232"/>
            <a:ext cx="294231" cy="57873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4022</TotalTime>
  <Words>515</Words>
  <Application>Microsoft Office PowerPoint</Application>
  <PresentationFormat>Экран (4:3)</PresentationFormat>
  <Paragraphs>86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Bookman Old Style</vt:lpstr>
      <vt:lpstr>Calibri</vt:lpstr>
      <vt:lpstr>Monotype Corsiva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Latypov_Family</dc:creator>
  <cp:lastModifiedBy>директор</cp:lastModifiedBy>
  <cp:revision>316</cp:revision>
  <dcterms:created xsi:type="dcterms:W3CDTF">2011-06-28T17:05:06Z</dcterms:created>
  <dcterms:modified xsi:type="dcterms:W3CDTF">2025-03-19T04:28:11Z</dcterms:modified>
</cp:coreProperties>
</file>